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Economica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Amatic SC"/>
      <p:regular r:id="rId31"/>
      <p:bold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Bebas Neue"/>
      <p:regular r:id="rId41"/>
    </p:embeddedFont>
    <p:embeddedFont>
      <p:font typeface="Pacifico"/>
      <p:regular r:id="rId42"/>
    </p:embeddedFont>
    <p:embeddedFont>
      <p:font typeface="Average"/>
      <p:regular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font" Target="fonts/Economica-bold.fntdata"/><Relationship Id="rId42" Type="http://schemas.openxmlformats.org/officeDocument/2006/relationships/font" Target="fonts/Pacifico-regular.fntdata"/><Relationship Id="rId41" Type="http://schemas.openxmlformats.org/officeDocument/2006/relationships/font" Target="fonts/BebasNeue-regular.fntdata"/><Relationship Id="rId22" Type="http://schemas.openxmlformats.org/officeDocument/2006/relationships/font" Target="fonts/Economica-boldItalic.fntdata"/><Relationship Id="rId21" Type="http://schemas.openxmlformats.org/officeDocument/2006/relationships/font" Target="fonts/Economica-italic.fntdata"/><Relationship Id="rId43" Type="http://schemas.openxmlformats.org/officeDocument/2006/relationships/font" Target="fonts/Average-regular.fnt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maticSC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font" Target="fonts/AmaticSC-bold.fntdata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font" Target="fonts/Economica-regular.fntdata"/><Relationship Id="rId18" Type="http://schemas.openxmlformats.org/officeDocument/2006/relationships/slide" Target="slides/slide13.xml"/></Relationships>
</file>

<file path=ppt/media/image1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2ac687b96b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2ac687b96b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2ac687b96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2ac687b96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12.jp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7.jpg"/><Relationship Id="rId5" Type="http://schemas.openxmlformats.org/officeDocument/2006/relationships/image" Target="../media/image6.jpg"/><Relationship Id="rId6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5" Type="http://schemas.openxmlformats.org/officeDocument/2006/relationships/slide" Target="/ppt/slides/slide1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7"/>
          <p:cNvSpPr txBox="1"/>
          <p:nvPr/>
        </p:nvSpPr>
        <p:spPr>
          <a:xfrm>
            <a:off x="190900" y="113900"/>
            <a:ext cx="72321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9DAF8"/>
                </a:solidFill>
                <a:latin typeface="Economica"/>
                <a:ea typeface="Economica"/>
                <a:cs typeface="Economica"/>
                <a:sym typeface="Economica"/>
              </a:rPr>
              <a:t>Junior Design</a:t>
            </a:r>
            <a:endParaRPr sz="2100">
              <a:solidFill>
                <a:srgbClr val="C9DAF8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solidFill>
                  <a:srgbClr val="FFE599"/>
                </a:solidFill>
                <a:latin typeface="Economica"/>
                <a:ea typeface="Economica"/>
                <a:cs typeface="Economica"/>
                <a:sym typeface="Economica"/>
              </a:rPr>
              <a:t>Poth Nirdeshika: A Web based Project</a:t>
            </a:r>
            <a:endParaRPr b="1" sz="3500">
              <a:solidFill>
                <a:srgbClr val="FFE599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C9DAF8"/>
                </a:solidFill>
                <a:latin typeface="Amatic SC"/>
                <a:ea typeface="Amatic SC"/>
                <a:cs typeface="Amatic SC"/>
                <a:sym typeface="Amatic SC"/>
              </a:rPr>
              <a:t> Path Destination in app calling and messaging</a:t>
            </a:r>
            <a:endParaRPr sz="1000">
              <a:solidFill>
                <a:srgbClr val="C9DAF8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230" name="Google Shape;230;p17"/>
          <p:cNvSpPr/>
          <p:nvPr/>
        </p:nvSpPr>
        <p:spPr>
          <a:xfrm>
            <a:off x="5440200" y="1765275"/>
            <a:ext cx="3494400" cy="2790000"/>
          </a:xfrm>
          <a:prstGeom prst="roundRect">
            <a:avLst>
              <a:gd fmla="val 6461" name="adj"/>
            </a:avLst>
          </a:prstGeom>
          <a:solidFill>
            <a:srgbClr val="0C0C0C">
              <a:alpha val="29800"/>
            </a:srgbClr>
          </a:solidFill>
          <a:ln cap="flat" cmpd="sng" w="76200">
            <a:solidFill>
              <a:srgbClr val="FFFFFF">
                <a:alpha val="4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1" name="Google Shape;231;p17"/>
          <p:cNvGrpSpPr/>
          <p:nvPr/>
        </p:nvGrpSpPr>
        <p:grpSpPr>
          <a:xfrm>
            <a:off x="5526725" y="2482125"/>
            <a:ext cx="3238121" cy="1834649"/>
            <a:chOff x="6849525" y="5417132"/>
            <a:chExt cx="3486724" cy="1438263"/>
          </a:xfrm>
        </p:grpSpPr>
        <p:sp>
          <p:nvSpPr>
            <p:cNvPr id="232" name="Google Shape;232;p17"/>
            <p:cNvSpPr/>
            <p:nvPr/>
          </p:nvSpPr>
          <p:spPr>
            <a:xfrm>
              <a:off x="7536049" y="5417132"/>
              <a:ext cx="2800200" cy="6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D9EAD3"/>
                  </a:solidFill>
                  <a:latin typeface="Bebas Neue"/>
                  <a:ea typeface="Bebas Neue"/>
                  <a:cs typeface="Bebas Neue"/>
                  <a:sym typeface="Bebas Neue"/>
                </a:rPr>
                <a:t> </a:t>
              </a:r>
              <a:r>
                <a:rPr lang="en-GB" sz="2200">
                  <a:solidFill>
                    <a:srgbClr val="D9EAD3"/>
                  </a:solidFill>
                  <a:latin typeface="Bebas Neue"/>
                  <a:ea typeface="Bebas Neue"/>
                  <a:cs typeface="Bebas Neue"/>
                  <a:sym typeface="Bebas Neue"/>
                </a:rPr>
                <a:t>   </a:t>
              </a:r>
              <a:r>
                <a:rPr lang="en-GB" sz="2200">
                  <a:solidFill>
                    <a:srgbClr val="D9EAD3"/>
                  </a:solidFill>
                  <a:latin typeface="Bebas Neue"/>
                  <a:ea typeface="Bebas Neue"/>
                  <a:cs typeface="Bebas Neue"/>
                  <a:sym typeface="Bebas Neue"/>
                </a:rPr>
                <a:t>Md Saiyem Raiyan</a:t>
              </a:r>
              <a:endParaRPr sz="2200">
                <a:solidFill>
                  <a:srgbClr val="D9EAD3"/>
                </a:solidFill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>
                  <a:solidFill>
                    <a:srgbClr val="D9EAD3"/>
                  </a:solidFill>
                  <a:latin typeface="Bebas Neue"/>
                  <a:ea typeface="Bebas Neue"/>
                  <a:cs typeface="Bebas Neue"/>
                  <a:sym typeface="Bebas Neue"/>
                </a:rPr>
                <a:t>    </a:t>
              </a:r>
              <a:r>
                <a:rPr lang="en-GB" sz="2200">
                  <a:solidFill>
                    <a:srgbClr val="D9EAD3"/>
                  </a:solidFill>
                  <a:latin typeface="Bebas Neue"/>
                  <a:ea typeface="Bebas Neue"/>
                  <a:cs typeface="Bebas Neue"/>
                  <a:sym typeface="Bebas Neue"/>
                </a:rPr>
                <a:t>2012468042</a:t>
              </a:r>
              <a:endParaRPr sz="2200">
                <a:solidFill>
                  <a:srgbClr val="D9EAD3"/>
                </a:solidFill>
              </a:endParaRPr>
            </a:p>
          </p:txBody>
        </p:sp>
        <p:pic>
          <p:nvPicPr>
            <p:cNvPr id="233" name="Google Shape;233;p17"/>
            <p:cNvPicPr preferRelativeResize="0"/>
            <p:nvPr/>
          </p:nvPicPr>
          <p:blipFill rotWithShape="1">
            <a:blip r:embed="rId4">
              <a:alphaModFix/>
            </a:blip>
            <a:srcRect b="13795" l="0" r="0" t="9393"/>
            <a:stretch/>
          </p:blipFill>
          <p:spPr>
            <a:xfrm>
              <a:off x="6849525" y="5417132"/>
              <a:ext cx="803700" cy="585300"/>
            </a:xfrm>
            <a:prstGeom prst="ellipse">
              <a:avLst/>
            </a:prstGeom>
            <a:noFill/>
            <a:ln>
              <a:noFill/>
            </a:ln>
            <a:effectLst>
              <a:outerShdw blurRad="381000" sx="-80000" rotWithShape="0" dir="5400000" dist="292100" sy="-18000">
                <a:srgbClr val="000000">
                  <a:alpha val="21960"/>
                </a:srgbClr>
              </a:outerShdw>
            </a:effectLst>
          </p:spPr>
        </p:pic>
        <p:sp>
          <p:nvSpPr>
            <p:cNvPr id="234" name="Google Shape;234;p17"/>
            <p:cNvSpPr/>
            <p:nvPr/>
          </p:nvSpPr>
          <p:spPr>
            <a:xfrm>
              <a:off x="7536042" y="6239795"/>
              <a:ext cx="2800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" name="Google Shape;235;p17"/>
          <p:cNvSpPr/>
          <p:nvPr/>
        </p:nvSpPr>
        <p:spPr>
          <a:xfrm>
            <a:off x="6151474" y="3591580"/>
            <a:ext cx="2905733" cy="861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  </a:t>
            </a:r>
            <a:r>
              <a:rPr lang="en-GB" sz="2000">
                <a:solidFill>
                  <a:srgbClr val="D9EAD3"/>
                </a:solidFill>
                <a:latin typeface="Bebas Neue"/>
                <a:ea typeface="Bebas Neue"/>
                <a:cs typeface="Bebas Neue"/>
                <a:sym typeface="Bebas Neue"/>
              </a:rPr>
              <a:t>  Sheikh Mohammed Wali Ullah</a:t>
            </a:r>
            <a:endParaRPr sz="2000">
              <a:solidFill>
                <a:srgbClr val="D9EAD3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D9EAD3"/>
                </a:solidFill>
                <a:latin typeface="Bebas Neue"/>
                <a:ea typeface="Bebas Neue"/>
                <a:cs typeface="Bebas Neue"/>
                <a:sym typeface="Bebas Neue"/>
              </a:rPr>
              <a:t>    2021186042</a:t>
            </a:r>
            <a:endParaRPr sz="2000">
              <a:solidFill>
                <a:srgbClr val="D9EAD3"/>
              </a:solidFill>
            </a:endParaRPr>
          </a:p>
        </p:txBody>
      </p:sp>
      <p:sp>
        <p:nvSpPr>
          <p:cNvPr id="236" name="Google Shape;236;p17"/>
          <p:cNvSpPr txBox="1"/>
          <p:nvPr/>
        </p:nvSpPr>
        <p:spPr>
          <a:xfrm>
            <a:off x="5708422" y="1880350"/>
            <a:ext cx="2696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EAD1DC"/>
                </a:solidFill>
                <a:latin typeface="Pacifico"/>
                <a:ea typeface="Pacifico"/>
                <a:cs typeface="Pacifico"/>
                <a:sym typeface="Pacifico"/>
              </a:rPr>
              <a:t>      </a:t>
            </a:r>
            <a:r>
              <a:rPr b="1" lang="en-GB" sz="2300">
                <a:solidFill>
                  <a:srgbClr val="FCE5CD"/>
                </a:solidFill>
                <a:latin typeface="Pacifico"/>
                <a:ea typeface="Pacifico"/>
                <a:cs typeface="Pacifico"/>
                <a:sym typeface="Pacifico"/>
              </a:rPr>
              <a:t>Group Members</a:t>
            </a:r>
            <a:endParaRPr sz="500">
              <a:solidFill>
                <a:srgbClr val="FCE5CD"/>
              </a:solidFill>
            </a:endParaRPr>
          </a:p>
        </p:txBody>
      </p:sp>
      <p:pic>
        <p:nvPicPr>
          <p:cNvPr id="237" name="Google Shape;23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6725" y="3570275"/>
            <a:ext cx="746500" cy="7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D9EAD3"/>
                </a:solidFill>
              </a:rPr>
              <a:t>Cycle diagram</a:t>
            </a:r>
            <a:endParaRPr b="1" sz="3000">
              <a:solidFill>
                <a:srgbClr val="D9EAD3"/>
              </a:solidFill>
            </a:endParaRPr>
          </a:p>
        </p:txBody>
      </p:sp>
      <p:sp>
        <p:nvSpPr>
          <p:cNvPr id="395" name="Google Shape;395;p26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Initiation Phase</a:t>
            </a:r>
            <a:endParaRPr/>
          </a:p>
        </p:txBody>
      </p:sp>
      <p:sp>
        <p:nvSpPr>
          <p:cNvPr id="396" name="Google Shape;396;p26"/>
          <p:cNvSpPr txBox="1"/>
          <p:nvPr/>
        </p:nvSpPr>
        <p:spPr>
          <a:xfrm>
            <a:off x="812750" y="2350575"/>
            <a:ext cx="22437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Project 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Definition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- Project 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Constraints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and project Statements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26"/>
          <p:cNvSpPr txBox="1"/>
          <p:nvPr/>
        </p:nvSpPr>
        <p:spPr>
          <a:xfrm>
            <a:off x="812750" y="3320125"/>
            <a:ext cx="20658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Planning Phase</a:t>
            </a:r>
            <a:endParaRPr/>
          </a:p>
        </p:txBody>
      </p:sp>
      <p:sp>
        <p:nvSpPr>
          <p:cNvPr id="398" name="Google Shape;398;p26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Detailed Planning: Estimation and scheduling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9" name="Google Shape;399;p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 Phase</a:t>
            </a:r>
            <a:endParaRPr/>
          </a:p>
        </p:txBody>
      </p:sp>
      <p:sp>
        <p:nvSpPr>
          <p:cNvPr id="400" name="Google Shape;400;p26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Monitoring, Controlling, Closure and review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1" name="Google Shape;401;p26"/>
          <p:cNvSpPr txBox="1"/>
          <p:nvPr/>
        </p:nvSpPr>
        <p:spPr>
          <a:xfrm>
            <a:off x="6548574" y="3320125"/>
            <a:ext cx="19914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Execution Phase</a:t>
            </a:r>
            <a:endParaRPr/>
          </a:p>
        </p:txBody>
      </p:sp>
      <p:sp>
        <p:nvSpPr>
          <p:cNvPr id="402" name="Google Shape;402;p26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Acquisition, Development and management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3" name="Google Shape;403;p2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2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05" name="Google Shape;405;p26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26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7" name="Google Shape;407;p26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26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6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1" name="Google Shape;411;p26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12" name="Google Shape;412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2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15" name="Google Shape;415;p26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16" name="Google Shape;416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" name="Google Shape;418;p26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19" name="Google Shape;419;p2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20" name="Google Shape;420;p26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6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26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23" name="Google Shape;423;p26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24" name="Google Shape;424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6" name="Google Shape;426;p26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p26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D9EAD3"/>
                </a:solidFill>
              </a:rPr>
              <a:t>Project Timeline</a:t>
            </a:r>
            <a:endParaRPr b="1" sz="3000">
              <a:solidFill>
                <a:srgbClr val="D9EAD3"/>
              </a:solidFill>
            </a:endParaRPr>
          </a:p>
        </p:txBody>
      </p:sp>
      <p:sp>
        <p:nvSpPr>
          <p:cNvPr id="433" name="Google Shape;433;p27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4" name="Google Shape;434;p27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Login &amp; Signup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5" name="Google Shape;435;p27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Database, Login and signup form and cross checking with database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6" name="Google Shape;436;p27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7" name="Google Shape;437;p27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Path Showing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" name="Google Shape;438;p27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Expert Position, Route, optimal path implementation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" name="Google Shape;439;p27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" name="Google Shape;440;p27"/>
          <p:cNvSpPr txBox="1"/>
          <p:nvPr/>
        </p:nvSpPr>
        <p:spPr>
          <a:xfrm>
            <a:off x="4572650" y="2789500"/>
            <a:ext cx="1022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Suggestions Expert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1" name="Google Shape;441;p27"/>
          <p:cNvSpPr txBox="1"/>
          <p:nvPr/>
        </p:nvSpPr>
        <p:spPr>
          <a:xfrm>
            <a:off x="4572649" y="3307025"/>
            <a:ext cx="12555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    suggestions from expert  via </a:t>
            </a: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messaging</a:t>
            </a: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" name="Google Shape;442;p27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" name="Google Shape;443;p27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Calling Expert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27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Call feature implementation via twilio API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5" name="Google Shape;445;p27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p27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Chat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7" name="Google Shape;447;p27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Messaging</a:t>
            </a: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with users and experts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48" name="Google Shape;448;p27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9" name="Google Shape;449;p27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50" name="Google Shape;450;p27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451" name="Google Shape;451;p27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2" name="Google Shape;452;p27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53" name="Google Shape;453;p27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454" name="Google Shape;454;p27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5" name="Google Shape;455;p27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56" name="Google Shape;456;p27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457" name="Google Shape;457;p27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8" name="Google Shape;458;p27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59" name="Google Shape;459;p27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460" name="Google Shape;460;p27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1" name="Google Shape;461;p27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B4A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62" name="Google Shape;462;p27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B4A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8"/>
          <p:cNvSpPr txBox="1"/>
          <p:nvPr>
            <p:ph idx="2" type="title"/>
          </p:nvPr>
        </p:nvSpPr>
        <p:spPr>
          <a:xfrm>
            <a:off x="1278250" y="47874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D9EAD3"/>
                </a:solidFill>
              </a:rPr>
              <a:t>Conclusion</a:t>
            </a:r>
            <a:endParaRPr b="1" sz="3000">
              <a:solidFill>
                <a:srgbClr val="D9EAD3"/>
              </a:solidFill>
            </a:endParaRPr>
          </a:p>
        </p:txBody>
      </p:sp>
      <p:sp>
        <p:nvSpPr>
          <p:cNvPr id="468" name="Google Shape;468;p28"/>
          <p:cNvSpPr txBox="1"/>
          <p:nvPr>
            <p:ph type="title"/>
          </p:nvPr>
        </p:nvSpPr>
        <p:spPr>
          <a:xfrm>
            <a:off x="803100" y="1177999"/>
            <a:ext cx="37689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Simplify and enhance the process of moving from one place to another by providing access to path experts.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Navigation effortless for individuals by offering a user-friendly platform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Tries to optimize travel time and minimize delays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People can access accurate and up-to-date information about the best routes, modes of transportation, and any potential obstacles along their desired paths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9" name="Google Shape;469;p28"/>
          <p:cNvSpPr txBox="1"/>
          <p:nvPr>
            <p:ph idx="1" type="body"/>
          </p:nvPr>
        </p:nvSpPr>
        <p:spPr>
          <a:xfrm>
            <a:off x="702850" y="3344650"/>
            <a:ext cx="8265900" cy="13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-GB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Encouraging collaboration between users and path experts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-GB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Promotes knowledge sharing and community engagement, contributing to the growth of a network of informed travelers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r>
              <a:rPr lang="en-GB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Strives to revolutionize the way people move by leveraging technology and human expertise, making journeys seamless, enjoyable, and stress-free. 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70" name="Google Shape;470;p28"/>
          <p:cNvGrpSpPr/>
          <p:nvPr/>
        </p:nvGrpSpPr>
        <p:grpSpPr>
          <a:xfrm>
            <a:off x="4945013" y="1770913"/>
            <a:ext cx="3814844" cy="2072175"/>
            <a:chOff x="4654186" y="1785178"/>
            <a:chExt cx="4042004" cy="2072175"/>
          </a:xfrm>
        </p:grpSpPr>
        <p:sp>
          <p:nvSpPr>
            <p:cNvPr id="471" name="Google Shape;471;p28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8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8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74" name="Google Shape;4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5025" y="1770925"/>
            <a:ext cx="3814824" cy="207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9"/>
          <p:cNvSpPr txBox="1"/>
          <p:nvPr>
            <p:ph type="title"/>
          </p:nvPr>
        </p:nvSpPr>
        <p:spPr>
          <a:xfrm>
            <a:off x="636725" y="1936938"/>
            <a:ext cx="30633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6000">
                <a:latin typeface="Economica"/>
                <a:ea typeface="Economica"/>
                <a:cs typeface="Economica"/>
                <a:sym typeface="Economica"/>
              </a:rPr>
              <a:t>Thank you!</a:t>
            </a:r>
            <a:endParaRPr i="1" sz="6000">
              <a:latin typeface="Economica"/>
              <a:ea typeface="Economica"/>
              <a:cs typeface="Economica"/>
              <a:sym typeface="Economica"/>
            </a:endParaRPr>
          </a:p>
        </p:txBody>
      </p:sp>
      <p:grpSp>
        <p:nvGrpSpPr>
          <p:cNvPr id="480" name="Google Shape;480;p29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481" name="Google Shape;481;p2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9" name="Google Shape;489;p29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9"/>
          <p:cNvGrpSpPr/>
          <p:nvPr/>
        </p:nvGrpSpPr>
        <p:grpSpPr>
          <a:xfrm>
            <a:off x="6416242" y="3481339"/>
            <a:ext cx="1024162" cy="1556744"/>
            <a:chOff x="6505573" y="2745170"/>
            <a:chExt cx="1122000" cy="1668000"/>
          </a:xfrm>
        </p:grpSpPr>
        <p:sp>
          <p:nvSpPr>
            <p:cNvPr id="491" name="Google Shape;491;p29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9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9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" name="Google Shape;495;p29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" name="Google Shape;496;p29"/>
          <p:cNvGrpSpPr/>
          <p:nvPr/>
        </p:nvGrpSpPr>
        <p:grpSpPr>
          <a:xfrm>
            <a:off x="8095159" y="2323032"/>
            <a:ext cx="901017" cy="1745651"/>
            <a:chOff x="9543736" y="4486132"/>
            <a:chExt cx="570300" cy="1135235"/>
          </a:xfrm>
        </p:grpSpPr>
        <p:sp>
          <p:nvSpPr>
            <p:cNvPr id="497" name="Google Shape;497;p29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9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9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29"/>
          <p:cNvGrpSpPr/>
          <p:nvPr/>
        </p:nvGrpSpPr>
        <p:grpSpPr>
          <a:xfrm>
            <a:off x="7480686" y="3193995"/>
            <a:ext cx="478081" cy="462776"/>
            <a:chOff x="7384385" y="3857442"/>
            <a:chExt cx="523637" cy="506874"/>
          </a:xfrm>
        </p:grpSpPr>
        <p:sp>
          <p:nvSpPr>
            <p:cNvPr id="502" name="Google Shape;502;p29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3" name="Google Shape;503;p29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04" name="Google Shape;504;p2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29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06" name="Google Shape;506;p29"/>
          <p:cNvGrpSpPr/>
          <p:nvPr/>
        </p:nvGrpSpPr>
        <p:grpSpPr>
          <a:xfrm>
            <a:off x="7444687" y="2916637"/>
            <a:ext cx="550087" cy="909362"/>
            <a:chOff x="7384375" y="3728000"/>
            <a:chExt cx="498900" cy="758244"/>
          </a:xfrm>
        </p:grpSpPr>
        <p:sp>
          <p:nvSpPr>
            <p:cNvPr id="507" name="Google Shape;507;p29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1" name="Google Shape;5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0050" y="3020925"/>
            <a:ext cx="519350" cy="69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5150" y="2323025"/>
            <a:ext cx="901026" cy="17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6250" y="3481350"/>
            <a:ext cx="1024151" cy="1556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25575" y="1553500"/>
            <a:ext cx="3249974" cy="189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8"/>
          <p:cNvSpPr txBox="1"/>
          <p:nvPr>
            <p:ph type="title"/>
          </p:nvPr>
        </p:nvSpPr>
        <p:spPr>
          <a:xfrm>
            <a:off x="1224675" y="56820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D9EAD3"/>
                </a:solidFill>
              </a:rPr>
              <a:t>Overview</a:t>
            </a:r>
            <a:endParaRPr b="1" sz="3600">
              <a:solidFill>
                <a:srgbClr val="D9EAD3"/>
              </a:solidFill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1224676" y="15149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1224676" y="18404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18"/>
          <p:cNvSpPr txBox="1"/>
          <p:nvPr/>
        </p:nvSpPr>
        <p:spPr>
          <a:xfrm>
            <a:off x="1224676" y="21659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Solution of the problem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18"/>
          <p:cNvSpPr txBox="1"/>
          <p:nvPr/>
        </p:nvSpPr>
        <p:spPr>
          <a:xfrm>
            <a:off x="1224676" y="2457264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7" name="Google Shape;247;p18"/>
          <p:cNvSpPr txBox="1"/>
          <p:nvPr/>
        </p:nvSpPr>
        <p:spPr>
          <a:xfrm>
            <a:off x="1224676" y="27827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Technology Used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8" name="Google Shape;248;p18"/>
          <p:cNvSpPr txBox="1"/>
          <p:nvPr/>
        </p:nvSpPr>
        <p:spPr>
          <a:xfrm>
            <a:off x="1224673" y="3108263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Analysis of the Solution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9" name="Google Shape;249;p18"/>
          <p:cNvSpPr txBox="1"/>
          <p:nvPr/>
        </p:nvSpPr>
        <p:spPr>
          <a:xfrm>
            <a:off x="4388676" y="15149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 sz="16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0" name="Google Shape;250;p18"/>
          <p:cNvSpPr txBox="1"/>
          <p:nvPr/>
        </p:nvSpPr>
        <p:spPr>
          <a:xfrm>
            <a:off x="4443275" y="1861750"/>
            <a:ext cx="3018300" cy="18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Path Problems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 to solve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Which features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Which used for building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Solution analysis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 project works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18"/>
          <p:cNvSpPr txBox="1"/>
          <p:nvPr/>
        </p:nvSpPr>
        <p:spPr>
          <a:xfrm>
            <a:off x="4443276" y="37421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timeline</a:t>
            </a:r>
            <a:endParaRPr sz="12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18"/>
          <p:cNvSpPr txBox="1"/>
          <p:nvPr/>
        </p:nvSpPr>
        <p:spPr>
          <a:xfrm>
            <a:off x="1224673" y="34252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Workflow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3" name="Google Shape;253;p18"/>
          <p:cNvSpPr txBox="1"/>
          <p:nvPr/>
        </p:nvSpPr>
        <p:spPr>
          <a:xfrm>
            <a:off x="1224673" y="37421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Cycle Diagram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4" name="Google Shape;254;p18"/>
          <p:cNvSpPr txBox="1"/>
          <p:nvPr/>
        </p:nvSpPr>
        <p:spPr>
          <a:xfrm>
            <a:off x="1224673" y="40676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D9EAD3"/>
                </a:solidFill>
              </a:rPr>
              <a:t>Introduction</a:t>
            </a:r>
            <a:endParaRPr b="1" sz="3600">
              <a:solidFill>
                <a:srgbClr val="D9EAD3"/>
              </a:solidFill>
            </a:endParaRPr>
          </a:p>
        </p:txBody>
      </p:sp>
      <p:sp>
        <p:nvSpPr>
          <p:cNvPr id="260" name="Google Shape;26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9525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D9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“Poth Nirdeshika”</a:t>
            </a: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             A</a:t>
            </a:r>
            <a:r>
              <a:rPr lang="en-GB" sz="1200">
                <a:latin typeface="Times New Roman"/>
                <a:ea typeface="Times New Roman"/>
                <a:cs typeface="Times New Roman"/>
                <a:sym typeface="Times New Roman"/>
              </a:rPr>
              <a:t> multi platform web based project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 sz="1400"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GB" sz="1400">
                <a:latin typeface="Times New Roman"/>
                <a:ea typeface="Times New Roman"/>
                <a:cs typeface="Times New Roman"/>
                <a:sym typeface="Times New Roman"/>
              </a:rPr>
              <a:t>rovides the users with systematic information regarding path, road and so on about one place to another. For example it can show all possible ways and optimal paths to anyone.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600" u="sng">
                <a:solidFill>
                  <a:srgbClr val="B6D7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Why?</a:t>
            </a:r>
            <a:endParaRPr b="1" sz="1600" u="sng">
              <a:solidFill>
                <a:srgbClr val="B6D7A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 sz="1400">
                <a:latin typeface="Times New Roman"/>
                <a:ea typeface="Times New Roman"/>
                <a:cs typeface="Times New Roman"/>
                <a:sym typeface="Times New Roman"/>
              </a:rPr>
              <a:t>Any person can easily move from one place to another without hassle.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 sz="1400">
                <a:latin typeface="Times New Roman"/>
                <a:ea typeface="Times New Roman"/>
                <a:cs typeface="Times New Roman"/>
                <a:sym typeface="Times New Roman"/>
              </a:rPr>
              <a:t>Users will be able to see the all possible way via google map.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>
                <a:latin typeface="Times New Roman"/>
                <a:ea typeface="Times New Roman"/>
                <a:cs typeface="Times New Roman"/>
                <a:sym typeface="Times New Roman"/>
              </a:rPr>
              <a:t>Call or message any expert in any kind of location.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GB" sz="1400">
                <a:latin typeface="Times New Roman"/>
                <a:ea typeface="Times New Roman"/>
                <a:cs typeface="Times New Roman"/>
                <a:sym typeface="Times New Roman"/>
              </a:rPr>
              <a:t>By cross discussion with experts and their suggestions.</a:t>
            </a:r>
            <a:endParaRPr sz="1400"/>
          </a:p>
        </p:txBody>
      </p:sp>
      <p:sp>
        <p:nvSpPr>
          <p:cNvPr id="261" name="Google Shape;261;p19"/>
          <p:cNvSpPr/>
          <p:nvPr/>
        </p:nvSpPr>
        <p:spPr>
          <a:xfrm>
            <a:off x="3095525" y="1836050"/>
            <a:ext cx="329700" cy="20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sp>
        <p:nvSpPr>
          <p:cNvPr id="262" name="Google Shape;262;p19"/>
          <p:cNvSpPr/>
          <p:nvPr/>
        </p:nvSpPr>
        <p:spPr>
          <a:xfrm rot="5400000">
            <a:off x="6287300" y="3372625"/>
            <a:ext cx="548400" cy="5487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0"/>
          <p:cNvSpPr txBox="1"/>
          <p:nvPr>
            <p:ph type="title"/>
          </p:nvPr>
        </p:nvSpPr>
        <p:spPr>
          <a:xfrm>
            <a:off x="1108825" y="393750"/>
            <a:ext cx="4379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rgbClr val="D9EAD3"/>
                </a:solidFill>
              </a:rPr>
              <a:t>Problem Statements</a:t>
            </a:r>
            <a:endParaRPr b="1" sz="2800">
              <a:solidFill>
                <a:srgbClr val="D9EAD3"/>
              </a:solidFill>
            </a:endParaRPr>
          </a:p>
        </p:txBody>
      </p:sp>
      <p:sp>
        <p:nvSpPr>
          <p:cNvPr id="268" name="Google Shape;268;p20"/>
          <p:cNvSpPr txBox="1"/>
          <p:nvPr/>
        </p:nvSpPr>
        <p:spPr>
          <a:xfrm>
            <a:off x="1249375" y="17135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9" name="Google Shape;269;p20"/>
          <p:cNvSpPr txBox="1"/>
          <p:nvPr>
            <p:ph idx="1" type="body"/>
          </p:nvPr>
        </p:nvSpPr>
        <p:spPr>
          <a:xfrm>
            <a:off x="1982275" y="17570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Arial"/>
                <a:ea typeface="Arial"/>
                <a:cs typeface="Arial"/>
                <a:sym typeface="Arial"/>
              </a:rPr>
              <a:t> Routes may be incorrect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0" name="Google Shape;270;p20"/>
          <p:cNvSpPr txBox="1"/>
          <p:nvPr/>
        </p:nvSpPr>
        <p:spPr>
          <a:xfrm>
            <a:off x="1249375" y="23875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1" name="Google Shape;271;p20"/>
          <p:cNvSpPr txBox="1"/>
          <p:nvPr>
            <p:ph idx="1" type="body"/>
          </p:nvPr>
        </p:nvSpPr>
        <p:spPr>
          <a:xfrm>
            <a:off x="1982275" y="23875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Arial"/>
                <a:ea typeface="Arial"/>
                <a:cs typeface="Arial"/>
                <a:sym typeface="Arial"/>
              </a:rPr>
              <a:t> Routes can be blocked due to some technical issue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2" name="Google Shape;272;p20"/>
          <p:cNvSpPr txBox="1"/>
          <p:nvPr/>
        </p:nvSpPr>
        <p:spPr>
          <a:xfrm>
            <a:off x="1249375" y="30728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3" name="Google Shape;273;p20"/>
          <p:cNvSpPr txBox="1"/>
          <p:nvPr>
            <p:ph idx="1" type="body"/>
          </p:nvPr>
        </p:nvSpPr>
        <p:spPr>
          <a:xfrm>
            <a:off x="1982275" y="3015100"/>
            <a:ext cx="5925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>
                <a:latin typeface="Arial"/>
                <a:ea typeface="Arial"/>
                <a:cs typeface="Arial"/>
                <a:sym typeface="Arial"/>
              </a:rPr>
              <a:t> Many routes option issue</a:t>
            </a:r>
            <a:endParaRPr sz="1500"/>
          </a:p>
        </p:txBody>
      </p:sp>
      <p:sp>
        <p:nvSpPr>
          <p:cNvPr id="274" name="Google Shape;274;p20"/>
          <p:cNvSpPr txBox="1"/>
          <p:nvPr/>
        </p:nvSpPr>
        <p:spPr>
          <a:xfrm>
            <a:off x="1249375" y="3698775"/>
            <a:ext cx="59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/>
          </a:p>
        </p:txBody>
      </p:sp>
      <p:sp>
        <p:nvSpPr>
          <p:cNvPr id="275" name="Google Shape;275;p20"/>
          <p:cNvSpPr txBox="1"/>
          <p:nvPr/>
        </p:nvSpPr>
        <p:spPr>
          <a:xfrm>
            <a:off x="2030400" y="3766150"/>
            <a:ext cx="6306000" cy="9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Some of the routes can be blocked due to VIP movement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276" name="Google Shape;2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6100" y="446975"/>
            <a:ext cx="3629951" cy="186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/>
          <p:nvPr>
            <p:ph type="title"/>
          </p:nvPr>
        </p:nvSpPr>
        <p:spPr>
          <a:xfrm>
            <a:off x="1297500" y="190475"/>
            <a:ext cx="7338300" cy="7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D9EAD3"/>
                </a:solidFill>
              </a:rPr>
              <a:t>       </a:t>
            </a:r>
            <a:r>
              <a:rPr b="1" lang="en-GB" sz="3600">
                <a:solidFill>
                  <a:srgbClr val="D9EAD3"/>
                </a:solidFill>
              </a:rPr>
              <a:t>Solution</a:t>
            </a:r>
            <a:endParaRPr b="1" sz="3800">
              <a:solidFill>
                <a:srgbClr val="D9EAD3"/>
              </a:solidFill>
            </a:endParaRPr>
          </a:p>
        </p:txBody>
      </p:sp>
      <p:grpSp>
        <p:nvGrpSpPr>
          <p:cNvPr id="282" name="Google Shape;282;p21"/>
          <p:cNvGrpSpPr/>
          <p:nvPr/>
        </p:nvGrpSpPr>
        <p:grpSpPr>
          <a:xfrm>
            <a:off x="803226" y="1400226"/>
            <a:ext cx="7252786" cy="731700"/>
            <a:chOff x="758799" y="1323164"/>
            <a:chExt cx="7252786" cy="731700"/>
          </a:xfrm>
        </p:grpSpPr>
        <p:sp>
          <p:nvSpPr>
            <p:cNvPr id="283" name="Google Shape;283;p21"/>
            <p:cNvSpPr txBox="1"/>
            <p:nvPr/>
          </p:nvSpPr>
          <p:spPr>
            <a:xfrm>
              <a:off x="758799" y="1374175"/>
              <a:ext cx="20043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400">
                  <a:solidFill>
                    <a:srgbClr val="08563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         1</a:t>
              </a:r>
              <a:r>
                <a:rPr lang="en-GB" sz="4400">
                  <a:solidFill>
                    <a:srgbClr val="08563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</a:t>
              </a:r>
              <a:endParaRPr sz="4400">
                <a:solidFill>
                  <a:srgbClr val="08563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84" name="Google Shape;284;p21"/>
            <p:cNvSpPr/>
            <p:nvPr/>
          </p:nvSpPr>
          <p:spPr>
            <a:xfrm>
              <a:off x="2789785" y="1323164"/>
              <a:ext cx="5221800" cy="7317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1"/>
            <p:cNvSpPr txBox="1"/>
            <p:nvPr/>
          </p:nvSpPr>
          <p:spPr>
            <a:xfrm>
              <a:off x="2835448" y="1668964"/>
              <a:ext cx="5111100" cy="24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GB">
                  <a:solidFill>
                    <a:schemeClr val="lt1"/>
                  </a:solidFill>
                </a:rPr>
                <a:t>There will be some experts in our website who can help you to  verify the routes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6" name="Google Shape;286;p21"/>
          <p:cNvGrpSpPr/>
          <p:nvPr/>
        </p:nvGrpSpPr>
        <p:grpSpPr>
          <a:xfrm>
            <a:off x="191750" y="2244523"/>
            <a:ext cx="7470997" cy="766383"/>
            <a:chOff x="7" y="2207550"/>
            <a:chExt cx="7574771" cy="731700"/>
          </a:xfrm>
        </p:grpSpPr>
        <p:sp>
          <p:nvSpPr>
            <p:cNvPr id="287" name="Google Shape;287;p21"/>
            <p:cNvSpPr txBox="1"/>
            <p:nvPr/>
          </p:nvSpPr>
          <p:spPr>
            <a:xfrm>
              <a:off x="7" y="2257725"/>
              <a:ext cx="27153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400">
                  <a:solidFill>
                    <a:srgbClr val="0B7140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             2</a:t>
              </a:r>
              <a:endParaRPr sz="4400">
                <a:solidFill>
                  <a:srgbClr val="0B7140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88" name="Google Shape;288;p21"/>
            <p:cNvSpPr/>
            <p:nvPr/>
          </p:nvSpPr>
          <p:spPr>
            <a:xfrm>
              <a:off x="2669440" y="2207550"/>
              <a:ext cx="4860300" cy="731700"/>
            </a:xfrm>
            <a:prstGeom prst="rect">
              <a:avLst/>
            </a:prstGeom>
            <a:solidFill>
              <a:srgbClr val="0B714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1"/>
            <p:cNvSpPr txBox="1"/>
            <p:nvPr/>
          </p:nvSpPr>
          <p:spPr>
            <a:xfrm>
              <a:off x="2789778" y="2662050"/>
              <a:ext cx="4785000" cy="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GB">
                  <a:solidFill>
                    <a:schemeClr val="lt1"/>
                  </a:solidFill>
                </a:rPr>
                <a:t>By communicating with the experts, any user can get information about the technical blockage or VIP movement in some routes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0" name="Google Shape;290;p21"/>
          <p:cNvGrpSpPr/>
          <p:nvPr/>
        </p:nvGrpSpPr>
        <p:grpSpPr>
          <a:xfrm>
            <a:off x="803230" y="3088625"/>
            <a:ext cx="6532283" cy="731700"/>
            <a:chOff x="755105" y="3088625"/>
            <a:chExt cx="6532283" cy="731700"/>
          </a:xfrm>
        </p:grpSpPr>
        <p:sp>
          <p:nvSpPr>
            <p:cNvPr id="291" name="Google Shape;291;p21"/>
            <p:cNvSpPr txBox="1"/>
            <p:nvPr/>
          </p:nvSpPr>
          <p:spPr>
            <a:xfrm>
              <a:off x="755105" y="3138825"/>
              <a:ext cx="19599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400">
                  <a:solidFill>
                    <a:srgbClr val="0B774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         3</a:t>
              </a:r>
              <a:endParaRPr sz="4400">
                <a:solidFill>
                  <a:srgbClr val="0B7743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92" name="Google Shape;292;p21"/>
            <p:cNvSpPr/>
            <p:nvPr/>
          </p:nvSpPr>
          <p:spPr>
            <a:xfrm>
              <a:off x="2789787" y="3088625"/>
              <a:ext cx="4497600" cy="731700"/>
            </a:xfrm>
            <a:prstGeom prst="rect">
              <a:avLst/>
            </a:prstGeom>
            <a:solidFill>
              <a:srgbClr val="0B774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1"/>
            <p:cNvSpPr txBox="1"/>
            <p:nvPr/>
          </p:nvSpPr>
          <p:spPr>
            <a:xfrm>
              <a:off x="2914400" y="3478575"/>
              <a:ext cx="4229400" cy="14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GB">
                  <a:solidFill>
                    <a:schemeClr val="lt1"/>
                  </a:solidFill>
                </a:rPr>
                <a:t>Expert can also help to select among routes using their previous experience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4" name="Google Shape;294;p21"/>
          <p:cNvGrpSpPr/>
          <p:nvPr/>
        </p:nvGrpSpPr>
        <p:grpSpPr>
          <a:xfrm>
            <a:off x="922424" y="3898050"/>
            <a:ext cx="6680751" cy="731700"/>
            <a:chOff x="652924" y="1125975"/>
            <a:chExt cx="6680751" cy="731700"/>
          </a:xfrm>
        </p:grpSpPr>
        <p:sp>
          <p:nvSpPr>
            <p:cNvPr id="295" name="Google Shape;295;p21"/>
            <p:cNvSpPr txBox="1"/>
            <p:nvPr/>
          </p:nvSpPr>
          <p:spPr>
            <a:xfrm>
              <a:off x="652924" y="1176975"/>
              <a:ext cx="20043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400">
                  <a:solidFill>
                    <a:srgbClr val="08563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 </a:t>
              </a:r>
              <a:r>
                <a:rPr lang="en-GB" sz="4400">
                  <a:solidFill>
                    <a:srgbClr val="08563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     </a:t>
              </a:r>
              <a:r>
                <a:rPr lang="en-GB" sz="4400">
                  <a:solidFill>
                    <a:srgbClr val="08563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4</a:t>
              </a:r>
              <a:r>
                <a:rPr lang="en-GB" sz="4400">
                  <a:solidFill>
                    <a:srgbClr val="08563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</a:t>
              </a:r>
              <a:endParaRPr sz="4400">
                <a:solidFill>
                  <a:srgbClr val="08563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96" name="Google Shape;296;p21"/>
            <p:cNvSpPr/>
            <p:nvPr/>
          </p:nvSpPr>
          <p:spPr>
            <a:xfrm>
              <a:off x="2567877" y="1125975"/>
              <a:ext cx="4374000" cy="7317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u="sng"/>
            </a:p>
          </p:txBody>
        </p:sp>
        <p:sp>
          <p:nvSpPr>
            <p:cNvPr id="297" name="Google Shape;297;p21"/>
            <p:cNvSpPr txBox="1"/>
            <p:nvPr/>
          </p:nvSpPr>
          <p:spPr>
            <a:xfrm>
              <a:off x="2567875" y="1601650"/>
              <a:ext cx="4765800" cy="14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</a:rPr>
                <a:t>There will be some extra feature implemented in our project which will allow the user to contact with expert, make a wise decision and have a smooth journey</a:t>
              </a:r>
              <a:endParaRPr>
                <a:solidFill>
                  <a:schemeClr val="lt1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98" name="Google Shape;2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54850"/>
            <a:ext cx="2122951" cy="3688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2"/>
          <p:cNvSpPr txBox="1"/>
          <p:nvPr>
            <p:ph idx="2" type="title"/>
          </p:nvPr>
        </p:nvSpPr>
        <p:spPr>
          <a:xfrm>
            <a:off x="1258613" y="12624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D9EAD3"/>
                </a:solidFill>
              </a:rPr>
              <a:t>  </a:t>
            </a:r>
            <a:r>
              <a:rPr b="1" lang="en-GB" sz="3600">
                <a:solidFill>
                  <a:srgbClr val="D9EAD3"/>
                </a:solidFill>
              </a:rPr>
              <a:t>Features</a:t>
            </a:r>
            <a:endParaRPr b="1" sz="3600">
              <a:solidFill>
                <a:srgbClr val="D9EAD3"/>
              </a:solidFill>
            </a:endParaRPr>
          </a:p>
        </p:txBody>
      </p:sp>
      <p:sp>
        <p:nvSpPr>
          <p:cNvPr id="304" name="Google Shape;304;p22"/>
          <p:cNvSpPr txBox="1"/>
          <p:nvPr>
            <p:ph type="title"/>
          </p:nvPr>
        </p:nvSpPr>
        <p:spPr>
          <a:xfrm>
            <a:off x="4572000" y="338000"/>
            <a:ext cx="4476300" cy="84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-GB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Calling experts:</a:t>
            </a:r>
            <a:r>
              <a:rPr lang="en-GB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User can call an experts from the website. User doesn’t need to have a phone no. to call. He or she can use our built caller page.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22"/>
          <p:cNvSpPr txBox="1"/>
          <p:nvPr>
            <p:ph idx="1" type="body"/>
          </p:nvPr>
        </p:nvSpPr>
        <p:spPr>
          <a:xfrm>
            <a:off x="4634150" y="1633350"/>
            <a:ext cx="45333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Chatting with experts: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 user can use chat to get suggestion from experts using a via method of admin. User doesn’t need to created any kind of chatting account for that</a:t>
            </a:r>
            <a:endParaRPr sz="500"/>
          </a:p>
        </p:txBody>
      </p:sp>
      <p:grpSp>
        <p:nvGrpSpPr>
          <p:cNvPr id="306" name="Google Shape;306;p22"/>
          <p:cNvGrpSpPr/>
          <p:nvPr/>
        </p:nvGrpSpPr>
        <p:grpSpPr>
          <a:xfrm>
            <a:off x="314177" y="1636893"/>
            <a:ext cx="1387497" cy="2767214"/>
            <a:chOff x="3983627" y="1676395"/>
            <a:chExt cx="1449538" cy="2881914"/>
          </a:xfrm>
        </p:grpSpPr>
        <p:sp>
          <p:nvSpPr>
            <p:cNvPr id="307" name="Google Shape;307;p22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2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2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22"/>
          <p:cNvSpPr/>
          <p:nvPr/>
        </p:nvSpPr>
        <p:spPr>
          <a:xfrm flipH="1">
            <a:off x="274952" y="18625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22"/>
          <p:cNvGrpSpPr/>
          <p:nvPr/>
        </p:nvGrpSpPr>
        <p:grpSpPr>
          <a:xfrm>
            <a:off x="1993299" y="1837349"/>
            <a:ext cx="989738" cy="2136049"/>
            <a:chOff x="7475548" y="3728000"/>
            <a:chExt cx="316503" cy="758244"/>
          </a:xfrm>
        </p:grpSpPr>
        <p:sp>
          <p:nvSpPr>
            <p:cNvPr id="312" name="Google Shape;312;p2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" name="Google Shape;315;p22"/>
          <p:cNvGrpSpPr/>
          <p:nvPr/>
        </p:nvGrpSpPr>
        <p:grpSpPr>
          <a:xfrm>
            <a:off x="1921409" y="2272808"/>
            <a:ext cx="1221017" cy="1195311"/>
            <a:chOff x="7384385" y="3857442"/>
            <a:chExt cx="523637" cy="506874"/>
          </a:xfrm>
        </p:grpSpPr>
        <p:sp>
          <p:nvSpPr>
            <p:cNvPr id="316" name="Google Shape;316;p22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7" name="Google Shape;317;p22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18" name="Google Shape;318;p22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2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0" name="Google Shape;320;p22"/>
          <p:cNvGrpSpPr/>
          <p:nvPr/>
        </p:nvGrpSpPr>
        <p:grpSpPr>
          <a:xfrm>
            <a:off x="3219549" y="2106563"/>
            <a:ext cx="1178086" cy="2372846"/>
            <a:chOff x="-5144606" y="890490"/>
            <a:chExt cx="2115815" cy="3361448"/>
          </a:xfrm>
        </p:grpSpPr>
        <p:sp>
          <p:nvSpPr>
            <p:cNvPr id="321" name="Google Shape;321;p22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2"/>
          <p:cNvSpPr txBox="1"/>
          <p:nvPr>
            <p:ph idx="1" type="body"/>
          </p:nvPr>
        </p:nvSpPr>
        <p:spPr>
          <a:xfrm>
            <a:off x="4634150" y="3129100"/>
            <a:ext cx="45333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-GB" sz="1200">
                <a:latin typeface="Arial"/>
                <a:ea typeface="Arial"/>
                <a:cs typeface="Arial"/>
                <a:sym typeface="Arial"/>
              </a:rPr>
              <a:t>Routes form the usual map: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 The current google maps routes will also be shown to our website. User can search for routes.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2"/>
          <p:cNvSpPr txBox="1"/>
          <p:nvPr>
            <p:ph idx="1" type="body"/>
          </p:nvPr>
        </p:nvSpPr>
        <p:spPr>
          <a:xfrm>
            <a:off x="4610700" y="4308025"/>
            <a:ext cx="45333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Choosing any experts from the given map related to user’s route.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9" name="Google Shape;3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924051" y="2724000"/>
            <a:ext cx="1738775" cy="1137975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30" name="Google Shape;3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800" y="1636900"/>
            <a:ext cx="1669475" cy="296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52563" y="2226088"/>
            <a:ext cx="1220999" cy="128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3"/>
          <p:cNvSpPr txBox="1"/>
          <p:nvPr>
            <p:ph type="title"/>
          </p:nvPr>
        </p:nvSpPr>
        <p:spPr>
          <a:xfrm>
            <a:off x="1239750" y="4377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>
                <a:solidFill>
                  <a:srgbClr val="D9EAD3"/>
                </a:solidFill>
              </a:rPr>
              <a:t>Technology Used</a:t>
            </a:r>
            <a:endParaRPr b="1" sz="3000">
              <a:solidFill>
                <a:srgbClr val="D9EAD3"/>
              </a:solidFill>
            </a:endParaRPr>
          </a:p>
        </p:txBody>
      </p:sp>
      <p:sp>
        <p:nvSpPr>
          <p:cNvPr id="337" name="Google Shape;337;p23"/>
          <p:cNvSpPr txBox="1"/>
          <p:nvPr>
            <p:ph idx="1" type="body"/>
          </p:nvPr>
        </p:nvSpPr>
        <p:spPr>
          <a:xfrm>
            <a:off x="1359550" y="1567550"/>
            <a:ext cx="1437000" cy="12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Frontend                                         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HTML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CSS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BootStrap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39" name="Google Shape;339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1406850" y="3204750"/>
              <a:ext cx="917700" cy="917700"/>
            </a:xfrm>
            <a:prstGeom prst="pie">
              <a:avLst>
                <a:gd fmla="val 6455652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" name="Google Shape;343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Frontend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5" name="Google Shape;345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3"/>
          <p:cNvSpPr/>
          <p:nvPr/>
        </p:nvSpPr>
        <p:spPr>
          <a:xfrm>
            <a:off x="3259150" y="3184475"/>
            <a:ext cx="917700" cy="917700"/>
          </a:xfrm>
          <a:prstGeom prst="pie">
            <a:avLst>
              <a:gd fmla="val 19408781" name="adj1"/>
              <a:gd fmla="val 8321585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API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" name="Google Shape;350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45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3"/>
          <p:cNvSpPr/>
          <p:nvPr/>
        </p:nvSpPr>
        <p:spPr>
          <a:xfrm>
            <a:off x="5082438" y="3204738"/>
            <a:ext cx="917700" cy="917700"/>
          </a:xfrm>
          <a:prstGeom prst="pie">
            <a:avLst>
              <a:gd fmla="val 8599020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Backend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6" name="Google Shape;356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3"/>
          <p:cNvSpPr/>
          <p:nvPr/>
        </p:nvSpPr>
        <p:spPr>
          <a:xfrm>
            <a:off x="6957859" y="3204738"/>
            <a:ext cx="917700" cy="917700"/>
          </a:xfrm>
          <a:prstGeom prst="pie">
            <a:avLst>
              <a:gd fmla="val 13742503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DBMS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" name="Google Shape;362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23"/>
          <p:cNvSpPr txBox="1"/>
          <p:nvPr>
            <p:ph idx="1" type="body"/>
          </p:nvPr>
        </p:nvSpPr>
        <p:spPr>
          <a:xfrm>
            <a:off x="3005475" y="1556600"/>
            <a:ext cx="1994100" cy="13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Backend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                                       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PHP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JavaScript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Plugin of Tawk.to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3"/>
          <p:cNvSpPr txBox="1"/>
          <p:nvPr>
            <p:ph idx="1" type="body"/>
          </p:nvPr>
        </p:nvSpPr>
        <p:spPr>
          <a:xfrm>
            <a:off x="4944950" y="1531075"/>
            <a:ext cx="2702700" cy="13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                                      API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                                       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Google Map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GMap Geolocation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GMap Routes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3"/>
          <p:cNvSpPr txBox="1"/>
          <p:nvPr>
            <p:ph idx="1" type="body"/>
          </p:nvPr>
        </p:nvSpPr>
        <p:spPr>
          <a:xfrm>
            <a:off x="7088250" y="1531075"/>
            <a:ext cx="1994100" cy="12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                                      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GMap Places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GMap Directions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3"/>
          <p:cNvSpPr txBox="1"/>
          <p:nvPr/>
        </p:nvSpPr>
        <p:spPr>
          <a:xfrm>
            <a:off x="1359550" y="4569650"/>
            <a:ext cx="264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Twilio</a:t>
            </a:r>
            <a:r>
              <a:rPr lang="en-GB">
                <a:solidFill>
                  <a:schemeClr val="lt1"/>
                </a:solidFill>
              </a:rPr>
              <a:t> API for call feature                                          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7" name="Google Shape;367;p23"/>
          <p:cNvSpPr txBox="1"/>
          <p:nvPr/>
        </p:nvSpPr>
        <p:spPr>
          <a:xfrm>
            <a:off x="5582275" y="4569650"/>
            <a:ext cx="344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Tawk. to API for Chat Features                                         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med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4"/>
          <p:cNvSpPr txBox="1"/>
          <p:nvPr>
            <p:ph idx="2" type="title"/>
          </p:nvPr>
        </p:nvSpPr>
        <p:spPr>
          <a:xfrm>
            <a:off x="1469800" y="239125"/>
            <a:ext cx="61602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D9EAD3"/>
                </a:solidFill>
              </a:rPr>
              <a:t>Difficulties</a:t>
            </a:r>
            <a:endParaRPr b="1" sz="3000">
              <a:solidFill>
                <a:srgbClr val="38761D"/>
              </a:solidFill>
            </a:endParaRPr>
          </a:p>
        </p:txBody>
      </p:sp>
      <p:sp>
        <p:nvSpPr>
          <p:cNvPr id="373" name="Google Shape;373;p24"/>
          <p:cNvSpPr txBox="1"/>
          <p:nvPr>
            <p:ph type="title"/>
          </p:nvPr>
        </p:nvSpPr>
        <p:spPr>
          <a:xfrm>
            <a:off x="283350" y="1667100"/>
            <a:ext cx="2558100" cy="22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Response from the google maps sever blocked: Billing account &amp; some amount of money</a:t>
            </a:r>
            <a:endParaRPr sz="1700"/>
          </a:p>
        </p:txBody>
      </p:sp>
      <p:grpSp>
        <p:nvGrpSpPr>
          <p:cNvPr id="374" name="Google Shape;374;p24"/>
          <p:cNvGrpSpPr/>
          <p:nvPr/>
        </p:nvGrpSpPr>
        <p:grpSpPr>
          <a:xfrm>
            <a:off x="2841460" y="1244398"/>
            <a:ext cx="3461100" cy="2654693"/>
            <a:chOff x="3553042" y="1674645"/>
            <a:chExt cx="3461100" cy="2654693"/>
          </a:xfrm>
        </p:grpSpPr>
        <p:sp>
          <p:nvSpPr>
            <p:cNvPr id="375" name="Google Shape;375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chemeClr val="l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2" name="Google Shape;3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7367" y="1311900"/>
            <a:ext cx="1825058" cy="1825058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24"/>
          <p:cNvSpPr txBox="1"/>
          <p:nvPr/>
        </p:nvSpPr>
        <p:spPr>
          <a:xfrm>
            <a:off x="6383250" y="1568425"/>
            <a:ext cx="2667600" cy="16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1" lang="en-GB" sz="1800">
                <a:latin typeface="Lato"/>
                <a:ea typeface="Lato"/>
                <a:cs typeface="Lato"/>
                <a:sym typeface="Lato"/>
              </a:rPr>
              <a:t>Call API from twilio </a:t>
            </a:r>
            <a:r>
              <a:rPr b="1" lang="en-GB" sz="1800">
                <a:latin typeface="Lato"/>
                <a:ea typeface="Lato"/>
                <a:cs typeface="Lato"/>
                <a:sym typeface="Lato"/>
              </a:rPr>
              <a:t>problem</a:t>
            </a:r>
            <a:r>
              <a:rPr b="1" lang="en-GB" sz="1800">
                <a:latin typeface="Lato"/>
                <a:ea typeface="Lato"/>
                <a:cs typeface="Lato"/>
                <a:sym typeface="Lato"/>
              </a:rPr>
              <a:t>: Regional restriction &amp; paid subscription needed</a:t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5"/>
          <p:cNvSpPr txBox="1"/>
          <p:nvPr>
            <p:ph type="title"/>
          </p:nvPr>
        </p:nvSpPr>
        <p:spPr>
          <a:xfrm>
            <a:off x="1287875" y="1916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D9EAD3"/>
                </a:solidFill>
              </a:rPr>
              <a:t>Workflow</a:t>
            </a:r>
            <a:endParaRPr b="1" sz="3000">
              <a:solidFill>
                <a:srgbClr val="D9EAD3"/>
              </a:solidFill>
            </a:endParaRPr>
          </a:p>
        </p:txBody>
      </p:sp>
      <p:pic>
        <p:nvPicPr>
          <p:cNvPr id="389" name="Google Shape;3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6925" y="959525"/>
            <a:ext cx="7487252" cy="39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